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8" r:id="rId4"/>
    <p:sldId id="262" r:id="rId5"/>
    <p:sldId id="264" r:id="rId6"/>
    <p:sldId id="259" r:id="rId7"/>
    <p:sldId id="260" r:id="rId8"/>
    <p:sldId id="261" r:id="rId9"/>
    <p:sldId id="263" r:id="rId10"/>
  </p:sldIdLst>
  <p:sldSz cx="1219263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530" y="1143000"/>
            <a:ext cx="54869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150" y="1122363"/>
            <a:ext cx="91449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150" y="3602038"/>
            <a:ext cx="91449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40070" y="274638"/>
            <a:ext cx="274347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60" y="274638"/>
            <a:ext cx="8071368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33" y="1709738"/>
            <a:ext cx="1051663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933" y="4589463"/>
            <a:ext cx="1051663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60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6339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71" y="365125"/>
            <a:ext cx="1051663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871" y="1681163"/>
            <a:ext cx="515829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871" y="2505075"/>
            <a:ext cx="515829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808" y="1681163"/>
            <a:ext cx="518369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808" y="2505075"/>
            <a:ext cx="518369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60" y="274638"/>
            <a:ext cx="1097388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60" y="1600200"/>
            <a:ext cx="1097388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60" y="6245225"/>
            <a:ext cx="28450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Comfortaa" charset="0"/>
                <a:cs typeface="Comfortaa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6010" y="6245225"/>
            <a:ext cx="38611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Comfortaa" charset="0"/>
                <a:cs typeface="Comfortaa" charset="0"/>
              </a:defRPr>
            </a:lvl1pPr>
          </a:lstStyle>
          <a:p>
            <a:r>
              <a:rPr lang="de-DE" altLang="zh-CN"/>
              <a:t>Team AWESOME - Schwarz IT</a:t>
            </a:r>
            <a:endParaRPr lang="de-DE" altLang="zh-CN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8460" y="6245225"/>
            <a:ext cx="1200268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Comfortaa" charset="0"/>
                <a:cs typeface="Comfortaa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559415" y="5414645"/>
            <a:ext cx="1638300" cy="16383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Comfortaa" charset="0"/>
          <a:ea typeface="+mj-ea"/>
          <a:cs typeface="Comfortaa" charset="0"/>
        </a:defRPr>
      </a:lvl1pPr>
    </p:titleStyle>
    <p:bodyStyle>
      <a:lvl1pPr marL="342900" lvl="0" indent="-3429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1pPr>
      <a:lvl2pPr marL="742950" lvl="1" indent="-28575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2pPr>
      <a:lvl3pPr marL="1143000" lvl="2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3pPr>
      <a:lvl4pPr marL="1600200" lvl="3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4pPr>
      <a:lvl5pPr marL="2057400" lvl="4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6355"/>
            <a:ext cx="6423025" cy="2387600"/>
          </a:xfrm>
        </p:spPr>
        <p:txBody>
          <a:bodyPr/>
          <a:p>
            <a:r>
              <a:rPr lang="de-DE" altLang="en-US"/>
              <a:t>„Wo ist die Hefe?“</a:t>
            </a:r>
            <a:endParaRPr lang="de-DE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526030"/>
            <a:ext cx="6626225" cy="1655445"/>
          </a:xfrm>
        </p:spPr>
        <p:txBody>
          <a:bodyPr/>
          <a:p>
            <a:r>
              <a:rPr lang="de-DE" altLang="en-US"/>
              <a:t>Team Awesome - IT Schwarz</a:t>
            </a:r>
            <a:endParaRPr lang="de-DE" altLang="en-US"/>
          </a:p>
          <a:p>
            <a:r>
              <a:rPr lang="de-DE" altLang="en-US"/>
              <a:t>woistdiehefe.latai.de</a:t>
            </a:r>
            <a:endParaRPr lang="de-DE" altLang="en-US"/>
          </a:p>
        </p:txBody>
      </p:sp>
      <p:pic>
        <p:nvPicPr>
          <p:cNvPr id="16" name="Picture 15" descr="Samsung-Galaxy-S9-Gra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260" y="2057400"/>
            <a:ext cx="1972945" cy="1972945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949833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65" y="3900170"/>
            <a:ext cx="1445895" cy="1445895"/>
          </a:xfrm>
          <a:prstGeom prst="rect">
            <a:avLst/>
          </a:prstGeom>
        </p:spPr>
      </p:pic>
      <p:sp>
        <p:nvSpPr>
          <p:cNvPr id="4" name="Subtitle 2"/>
          <p:cNvSpPr>
            <a:spLocks noGrp="1"/>
          </p:cNvSpPr>
          <p:nvPr/>
        </p:nvSpPr>
        <p:spPr>
          <a:xfrm>
            <a:off x="582930" y="6090285"/>
            <a:ext cx="9641205" cy="78486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0" lvl="0" indent="0" algn="ctr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800" b="0" i="0" u="none" kern="1200" baseline="0">
                <a:solidFill>
                  <a:schemeClr val="tx1"/>
                </a:solidFill>
                <a:latin typeface="Comfortaa" charset="0"/>
                <a:ea typeface="+mn-ea"/>
                <a:cs typeface="Comfortaa" charset="0"/>
              </a:defRPr>
            </a:lvl1pPr>
            <a:lvl2pPr marL="342900" lvl="1" indent="0" algn="ctr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500" b="0" i="0" u="none" kern="1200" baseline="0">
                <a:solidFill>
                  <a:schemeClr val="tx1"/>
                </a:solidFill>
                <a:latin typeface="Comfortaa" charset="0"/>
                <a:ea typeface="+mn-ea"/>
                <a:cs typeface="Comfortaa" charset="0"/>
              </a:defRPr>
            </a:lvl2pPr>
            <a:lvl3pPr marL="685800" lvl="2" indent="0" algn="ctr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350" b="0" i="0" u="none" kern="1200" baseline="0">
                <a:solidFill>
                  <a:schemeClr val="tx1"/>
                </a:solidFill>
                <a:latin typeface="Comfortaa" charset="0"/>
                <a:ea typeface="+mn-ea"/>
                <a:cs typeface="Comfortaa" charset="0"/>
              </a:defRPr>
            </a:lvl3pPr>
            <a:lvl4pPr marL="1028700" lvl="3" indent="0" algn="ctr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Comfortaa" charset="0"/>
                <a:ea typeface="+mn-ea"/>
                <a:cs typeface="Comfortaa" charset="0"/>
              </a:defRPr>
            </a:lvl4pPr>
            <a:lvl5pPr marL="1371600" lvl="4" indent="0" algn="ctr" defTabSz="91440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Comfortaa" charset="0"/>
                <a:ea typeface="+mn-ea"/>
                <a:cs typeface="Comfortaa" charset="0"/>
              </a:defRPr>
            </a:lvl5pPr>
            <a:lvl6pPr marL="1714500" lvl="5" indent="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lvl="6" indent="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lvl="7" indent="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lvl="8" indent="0" algn="ctr" defTabSz="91440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altLang="en-US">
                <a:solidFill>
                  <a:srgbClr val="FF0000"/>
                </a:solidFill>
              </a:rPr>
              <a:t>Um die Videos und GIFs zu sehen, bitte Präsentation im Vollbildmodus starten </a:t>
            </a:r>
            <a:endParaRPr lang="de-DE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shopping list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recommends products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from previous shopping trips,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fitting products 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learns buy-rhythm for future recommendations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filters out known allergies and incompatibilities</a:t>
            </a:r>
            <a:endParaRPr lang="de-DE" altLang="en-US" sz="1400"/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adds products that you scan with your phone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888111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3" name="Picture 2" descr="Screen Shot 2020-10-17 at 21.57.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19110" y="103314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" name="Picture 22" descr="Screen Shot 2020-10-18 at 13.41.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93380" y="1464310"/>
            <a:ext cx="2088134" cy="4294440"/>
          </a:xfrm>
          <a:prstGeom prst="rect">
            <a:avLst/>
          </a:prstGeom>
        </p:spPr>
      </p:pic>
      <p:pic>
        <p:nvPicPr>
          <p:cNvPr id="3" name="Picture 2" descr="Screen Shot 2020-10-17 at 21.57.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" y="146367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" y="1120140"/>
            <a:ext cx="3267710" cy="4982210"/>
          </a:xfrm>
          <a:prstGeom prst="rect">
            <a:avLst/>
          </a:prstGeom>
        </p:spPr>
      </p:pic>
      <p:pic>
        <p:nvPicPr>
          <p:cNvPr id="22" name="Picture 21" descr="Samsung-Galaxy-S9-Gra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3465" y="111950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8025765" cy="662305"/>
          </a:xfrm>
        </p:spPr>
        <p:txBody>
          <a:bodyPr/>
          <a:p>
            <a:r>
              <a:rPr lang="de-DE" altLang="en-US"/>
              <a:t>Lidl Plus² - easy item adding to shopping list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725" y="1682750"/>
            <a:ext cx="4744085" cy="3209925"/>
          </a:xfrm>
          <a:prstGeom prst="rect">
            <a:avLst/>
          </a:prstGeom>
        </p:spPr>
      </p:pic>
      <p:pic>
        <p:nvPicPr>
          <p:cNvPr id="8" name="Picture 7" descr="fr_1233"/>
          <p:cNvPicPr>
            <a:picLocks noChangeAspect="1"/>
          </p:cNvPicPr>
          <p:nvPr/>
        </p:nvPicPr>
        <p:blipFill>
          <a:blip r:embed="rId5"/>
          <a:srcRect l="7548" r="11045"/>
          <a:stretch>
            <a:fillRect/>
          </a:stretch>
        </p:blipFill>
        <p:spPr>
          <a:xfrm>
            <a:off x="721360" y="2059940"/>
            <a:ext cx="1958340" cy="322643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36700" y="4849495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76705" y="4892675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Text Box 23"/>
          <p:cNvSpPr txBox="1"/>
          <p:nvPr/>
        </p:nvSpPr>
        <p:spPr>
          <a:xfrm>
            <a:off x="934085" y="1791970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de-DE" altLang="en-US" sz="1000">
                <a:latin typeface="Calibri" charset="0"/>
              </a:rPr>
              <a:t>add to Shopping List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ezgif.com-video-to-gi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19110" y="965200"/>
            <a:ext cx="2114550" cy="4573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955280" y="4696460"/>
            <a:ext cx="2633980" cy="10369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" name="Picture 2" descr="/home/tonto/Downloads/Screen Shot 2020-10-17 at 22.06.45.pngScreen Shot 2020-10-17 at 22.06.45"/>
          <p:cNvPicPr>
            <a:picLocks noChangeAspect="1"/>
          </p:cNvPicPr>
          <p:nvPr/>
        </p:nvPicPr>
        <p:blipFill>
          <a:blip r:embed="rId2"/>
          <a:srcRect t="88710"/>
          <a:stretch>
            <a:fillRect/>
          </a:stretch>
        </p:blipFill>
        <p:spPr>
          <a:xfrm>
            <a:off x="8119110" y="4833620"/>
            <a:ext cx="2087880" cy="48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020" y="622300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-635000"/>
            <a:ext cx="4001135" cy="1600200"/>
          </a:xfrm>
        </p:spPr>
        <p:txBody>
          <a:bodyPr/>
          <a:p>
            <a:r>
              <a:rPr lang="de-DE" altLang="en-US"/>
              <a:t>Lidl Plus² - localization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840105" y="965200"/>
            <a:ext cx="6174740" cy="3811905"/>
          </a:xfrm>
        </p:spPr>
        <p:txBody>
          <a:bodyPr/>
          <a:p>
            <a:pPr>
              <a:lnSpc>
                <a:spcPct val="150000"/>
              </a:lnSpc>
              <a:buFont typeface="Arial" panose="020B0604020202020204" pitchFamily="34" charset="0"/>
            </a:pPr>
            <a:r>
              <a:rPr lang="de-DE" altLang="en-US" sz="1400"/>
              <a:t>Problem with other technologies: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GPS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not available indoors /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very low accuracy</a:t>
            </a:r>
            <a:endParaRPr lang="de-DE" altLang="en-US" sz="1050"/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Radio-based (Bluetooth/Wifi/UWB)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additional hardware needed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special training required to create &amp; maintain maps</a:t>
            </a:r>
            <a:endParaRPr lang="de-DE" altLang="en-US" sz="1050"/>
          </a:p>
          <a:p>
            <a:pPr lvl="0">
              <a:lnSpc>
                <a:spcPct val="150000"/>
              </a:lnSpc>
              <a:buFont typeface="Arial" panose="020B0604020202020204" pitchFamily="34" charset="0"/>
            </a:pPr>
            <a:r>
              <a:rPr lang="de-DE" altLang="en-US" sz="1400"/>
              <a:t>Our solution:</a:t>
            </a:r>
            <a:endParaRPr lang="de-DE" altLang="en-US" sz="140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smartphone camera based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recognizes price tags with known positions in the store</a:t>
            </a:r>
            <a:endParaRPr lang="de-DE" altLang="en-US" sz="105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no additional hardware required and easy map creation</a:t>
            </a:r>
            <a:endParaRPr lang="de-DE" altLang="en-US" sz="105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smartphone compass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recognizes direction of movement</a:t>
            </a:r>
            <a:endParaRPr lang="de-DE" altLang="en-US" sz="105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smartphone IMU (gyro/accelerometer)</a:t>
            </a:r>
            <a:endParaRPr lang="de-DE" altLang="en-US" sz="140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050"/>
              <a:t>counts steps to calculate distance moved</a:t>
            </a:r>
            <a:endParaRPr lang="de-DE" altLang="en-US" sz="785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en-US" sz="1400"/>
          </a:p>
          <a:p>
            <a:pPr lvl="0">
              <a:lnSpc>
                <a:spcPct val="150000"/>
              </a:lnSpc>
              <a:buFont typeface="Arial" panose="020B0604020202020204" pitchFamily="34" charset="0"/>
            </a:pP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en-US" sz="105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7526020" y="5539105"/>
            <a:ext cx="32677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400">
                <a:latin typeface="Comfortaa" charset="0"/>
                <a:cs typeface="Comfortaa" charset="0"/>
              </a:rPr>
              <a:t>learning product locations (GIF)</a:t>
            </a:r>
            <a:endParaRPr lang="de-DE" altLang="en-US" sz="1400">
              <a:latin typeface="Comfortaa" charset="0"/>
              <a:cs typeface="Comfortaa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/home/tonto/Downloads/Screen Shot 2020-10-17 at 22.06.45.pngScreen Shot 2020-10-17 at 22.06.45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119110" y="1034733"/>
            <a:ext cx="2087880" cy="4291330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195" y="689610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navigator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calculates shortest route to collect all products (travelling sales man - optimization)</a:t>
            </a:r>
            <a:endParaRPr lang="de-DE" altLang="en-US" sz="9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shows special offers along the route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includes „hidden“ specials (shopping experience gamification)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find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scan shelf to find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OCR scans codes of price tags to reference position in market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indicates user where searched device is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buy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scan device to pay on the spot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reduces shopping time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reduces cashiers at checkout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stores all invoices in the app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weight checking at check-out, to verify that all items were scanned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1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0" name="Picture 19" descr="Screen Shot 2020-10-17 at 21.57.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40700" y="1028700"/>
            <a:ext cx="2087880" cy="4294505"/>
          </a:xfrm>
          <a:prstGeom prst="rect">
            <a:avLst/>
          </a:prstGeom>
        </p:spPr>
      </p:pic>
      <p:pic>
        <p:nvPicPr>
          <p:cNvPr id="21" name="Picture 20" descr="Samsung-Galaxy-S9-Gra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420" y="685165"/>
            <a:ext cx="3267710" cy="4982210"/>
          </a:xfrm>
          <a:prstGeom prst="rect">
            <a:avLst/>
          </a:prstGeom>
        </p:spPr>
      </p:pic>
      <p:sp>
        <p:nvSpPr>
          <p:cNvPr id="22" name="Text Box 21"/>
          <p:cNvSpPr txBox="1"/>
          <p:nvPr/>
        </p:nvSpPr>
        <p:spPr>
          <a:xfrm>
            <a:off x="9029700" y="3546475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 descr="Screenshot from 1202.MOV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330" y="1602105"/>
            <a:ext cx="1903730" cy="3262630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9001760" y="4414520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9041765" y="4457700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Text Box 26"/>
          <p:cNvSpPr txBox="1"/>
          <p:nvPr/>
        </p:nvSpPr>
        <p:spPr>
          <a:xfrm>
            <a:off x="8399145" y="1356995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ctr"/>
            <a:r>
              <a:rPr lang="de-DE" altLang="en-US" sz="1000">
                <a:latin typeface="Calibri" charset="0"/>
              </a:rPr>
              <a:t>scan to buy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already implemented</a:t>
            </a:r>
            <a:endParaRPr lang="de-DE" alt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add items to shopping list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optimized route planing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compass for indoor localization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scan random product to reference position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en-US" sz="1400"/>
              <a:t>scan random product to get direction to searched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en-US" sz="14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1908</Words>
  <Application>WPS Presentation</Application>
  <PresentationFormat>宽屏</PresentationFormat>
  <Paragraphs>112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Comfortaa</vt:lpstr>
      <vt:lpstr>DejaVu Sans</vt:lpstr>
      <vt:lpstr>Calibri</vt:lpstr>
      <vt:lpstr>Trebuchet MS</vt:lpstr>
      <vt:lpstr>微软雅黑</vt:lpstr>
      <vt:lpstr>Arial Unicode MS</vt:lpstr>
      <vt:lpstr>Droid Sans Fallback</vt:lpstr>
      <vt:lpstr>MT Extra</vt:lpstr>
      <vt:lpstr>Times New Roman</vt:lpstr>
      <vt:lpstr>Default Design</vt:lpstr>
      <vt:lpstr>„Wo ist die Hefe?“</vt:lpstr>
      <vt:lpstr>Lidl Plus² - shopping list</vt:lpstr>
      <vt:lpstr>Lidl Plus² - easy item adding to shopping list</vt:lpstr>
      <vt:lpstr>Lidl Plus² - localization</vt:lpstr>
      <vt:lpstr>Lidl Plus² - navigator</vt:lpstr>
      <vt:lpstr>Lidl Plus² - scan to find</vt:lpstr>
      <vt:lpstr>Lidl Plus² - scan to buy</vt:lpstr>
      <vt:lpstr>Lidl Plus² - already implemented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wps</dc:creator>
  <cp:lastModifiedBy>peperoni</cp:lastModifiedBy>
  <cp:revision>30</cp:revision>
  <dcterms:created xsi:type="dcterms:W3CDTF">2020-10-18T14:30:43Z</dcterms:created>
  <dcterms:modified xsi:type="dcterms:W3CDTF">2020-10-18T14:30:43Z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1033-11.1.0.9080</vt:lpwstr>
  </property>
</Properties>
</file>

<file path=docProps/thumbnail.jpeg>
</file>